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3F023CF-2260-41B6-8D99-10E3007A56CF}">
  <a:tblStyle styleId="{D3F023CF-2260-41B6-8D99-10E3007A56C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9e470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cfc20f6c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cfc20f6c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cdb3f6ae51_3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cdb3f6ae51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6f5a3ed5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6f5a3ed54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cdb3f6ae51_3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cdb3f6ae51_3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cf871c5a23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cf871c5a2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6f670141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6f670141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cf871c5a23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cf871c5a23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c6f9e470d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c6f9e470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cf871c5a23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cf871c5a23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6f9e470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6f9e470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cf871c5a23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cf871c5a23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cf871c5a23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cf871c5a23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cdb3f6ae51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cdb3f6ae51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cfc20f6ca0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cfc20f6ca0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cdb3f6ae51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cdb3f6ae51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6ef469ec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6ef469ec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6f59d11c9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6f59d11c9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Taxi Cancellations</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Dhakshin Subbaiah and Will Schneider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Issues</a:t>
            </a:r>
            <a:endParaRPr/>
          </a:p>
        </p:txBody>
      </p:sp>
      <p:sp>
        <p:nvSpPr>
          <p:cNvPr id="156" name="Google Shape;156;p22"/>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7" name="Google Shape;157;p22"/>
          <p:cNvPicPr preferRelativeResize="0"/>
          <p:nvPr/>
        </p:nvPicPr>
        <p:blipFill>
          <a:blip r:embed="rId3">
            <a:alphaModFix/>
          </a:blip>
          <a:stretch>
            <a:fillRect/>
          </a:stretch>
        </p:blipFill>
        <p:spPr>
          <a:xfrm>
            <a:off x="311702" y="1229875"/>
            <a:ext cx="3027951" cy="3677476"/>
          </a:xfrm>
          <a:prstGeom prst="rect">
            <a:avLst/>
          </a:prstGeom>
          <a:noFill/>
          <a:ln>
            <a:noFill/>
          </a:ln>
        </p:spPr>
      </p:pic>
      <p:pic>
        <p:nvPicPr>
          <p:cNvPr id="158" name="Google Shape;158;p22"/>
          <p:cNvPicPr preferRelativeResize="0"/>
          <p:nvPr/>
        </p:nvPicPr>
        <p:blipFill>
          <a:blip r:embed="rId4">
            <a:alphaModFix/>
          </a:blip>
          <a:stretch>
            <a:fillRect/>
          </a:stretch>
        </p:blipFill>
        <p:spPr>
          <a:xfrm>
            <a:off x="5832275" y="1229875"/>
            <a:ext cx="3000028" cy="3677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Impact of False Positives and Negatives</a:t>
            </a:r>
            <a:endParaRPr/>
          </a:p>
        </p:txBody>
      </p:sp>
      <p:sp>
        <p:nvSpPr>
          <p:cNvPr id="164" name="Google Shape;164;p23"/>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False Positives (Type I Error):</a:t>
            </a:r>
            <a:r>
              <a:rPr lang="en"/>
              <a:t> Predicting a cancellation that does not actually happen can cause taxis to be prematurely redirected or kept idle, waiting for other booking requests. This not only wastes resources but also leads to missed opportunities for genuine bookings.</a:t>
            </a:r>
            <a:endParaRPr/>
          </a:p>
          <a:p>
            <a:pPr indent="-342900" lvl="0" marL="457200" rtl="0" algn="l">
              <a:spcBef>
                <a:spcPts val="0"/>
              </a:spcBef>
              <a:spcAft>
                <a:spcPts val="0"/>
              </a:spcAft>
              <a:buSzPts val="1800"/>
              <a:buChar char="●"/>
            </a:pPr>
            <a:r>
              <a:rPr b="1" lang="en"/>
              <a:t>False Negatives (Type II Error):</a:t>
            </a:r>
            <a:r>
              <a:rPr lang="en"/>
              <a:t> Not predicting a cancellation that does happen means a customer gets left stranded and could potentially miss whatever appointment they might have.</a:t>
            </a:r>
            <a:endParaRPr b="1"/>
          </a:p>
          <a:p>
            <a:pPr indent="0" lvl="0" marL="0" rtl="0" algn="l">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txBox="1"/>
          <p:nvPr>
            <p:ph idx="1" type="body"/>
          </p:nvPr>
        </p:nvSpPr>
        <p:spPr>
          <a:xfrm>
            <a:off x="311700" y="1229875"/>
            <a:ext cx="8520600" cy="3627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b="1" lang="en" sz="1700"/>
              <a:t>SMOTE (Synthetic Minority Over-sampling Technique) - Data Balance</a:t>
            </a:r>
            <a:endParaRPr b="1" sz="1700"/>
          </a:p>
          <a:p>
            <a:pPr indent="-336550" lvl="0" marL="457200" rtl="0" algn="l">
              <a:spcBef>
                <a:spcPts val="0"/>
              </a:spcBef>
              <a:spcAft>
                <a:spcPts val="0"/>
              </a:spcAft>
              <a:buSzPts val="1700"/>
              <a:buChar char="●"/>
            </a:pPr>
            <a:r>
              <a:rPr b="1" lang="en" sz="1700"/>
              <a:t>KNN</a:t>
            </a:r>
            <a:endParaRPr b="1" sz="1700"/>
          </a:p>
          <a:p>
            <a:pPr indent="-311150" lvl="1" marL="914400" rtl="0" algn="l">
              <a:spcBef>
                <a:spcPts val="0"/>
              </a:spcBef>
              <a:spcAft>
                <a:spcPts val="0"/>
              </a:spcAft>
              <a:buSzPts val="1300"/>
              <a:buChar char="○"/>
            </a:pPr>
            <a:r>
              <a:rPr b="1" lang="en" sz="1300"/>
              <a:t>Model Tuning: (1) </a:t>
            </a:r>
            <a:r>
              <a:rPr lang="en" sz="1300"/>
              <a:t>Custom scoring function focusing on </a:t>
            </a:r>
            <a:r>
              <a:rPr lang="en" sz="1300"/>
              <a:t>specificity. </a:t>
            </a:r>
            <a:r>
              <a:rPr b="1" lang="en" sz="1300"/>
              <a:t>(2) </a:t>
            </a:r>
            <a:r>
              <a:rPr lang="en" sz="1300"/>
              <a:t>SMOTE sampling</a:t>
            </a:r>
            <a:endParaRPr sz="1300"/>
          </a:p>
          <a:p>
            <a:pPr indent="-336550" lvl="0" marL="457200" rtl="0" algn="l">
              <a:spcBef>
                <a:spcPts val="0"/>
              </a:spcBef>
              <a:spcAft>
                <a:spcPts val="0"/>
              </a:spcAft>
              <a:buSzPts val="1700"/>
              <a:buChar char="●"/>
            </a:pPr>
            <a:r>
              <a:rPr b="1" lang="en" sz="1700"/>
              <a:t>Random Forest</a:t>
            </a:r>
            <a:endParaRPr b="1" sz="1700"/>
          </a:p>
          <a:p>
            <a:pPr indent="-311150" lvl="1" marL="914400" rtl="0" algn="l">
              <a:spcBef>
                <a:spcPts val="0"/>
              </a:spcBef>
              <a:spcAft>
                <a:spcPts val="0"/>
              </a:spcAft>
              <a:buSzPts val="1300"/>
              <a:buChar char="○"/>
            </a:pPr>
            <a:r>
              <a:rPr lang="en" sz="1300"/>
              <a:t>Applied </a:t>
            </a:r>
            <a:r>
              <a:rPr b="1" lang="en" sz="1300"/>
              <a:t>higher weights</a:t>
            </a:r>
            <a:r>
              <a:rPr lang="en" sz="1300"/>
              <a:t> to cancellation instances. No SMOTE</a:t>
            </a:r>
            <a:endParaRPr sz="1300"/>
          </a:p>
          <a:p>
            <a:pPr indent="-336550" lvl="0" marL="457200" rtl="0" algn="l">
              <a:spcBef>
                <a:spcPts val="0"/>
              </a:spcBef>
              <a:spcAft>
                <a:spcPts val="0"/>
              </a:spcAft>
              <a:buSzPts val="1700"/>
              <a:buChar char="●"/>
            </a:pPr>
            <a:r>
              <a:rPr b="1" lang="en" sz="1700"/>
              <a:t>AdaBoost</a:t>
            </a:r>
            <a:endParaRPr b="1" sz="1700"/>
          </a:p>
          <a:p>
            <a:pPr indent="-311150" lvl="1" marL="914400" rtl="0" algn="l">
              <a:spcBef>
                <a:spcPts val="0"/>
              </a:spcBef>
              <a:spcAft>
                <a:spcPts val="0"/>
              </a:spcAft>
              <a:buSzPts val="1300"/>
              <a:buChar char="○"/>
            </a:pPr>
            <a:r>
              <a:rPr lang="en" sz="1300"/>
              <a:t>SMOTE </a:t>
            </a:r>
            <a:r>
              <a:rPr lang="en" sz="1300"/>
              <a:t>marginally affected overall performance, improved TNR</a:t>
            </a:r>
            <a:r>
              <a:rPr lang="en" sz="1300"/>
              <a:t> (cancels.)</a:t>
            </a:r>
            <a:r>
              <a:rPr lang="en" sz="1300"/>
              <a:t> performance by </a:t>
            </a:r>
            <a:r>
              <a:rPr b="1" lang="en" sz="1300"/>
              <a:t>250%</a:t>
            </a:r>
            <a:endParaRPr sz="1300"/>
          </a:p>
          <a:p>
            <a:pPr indent="-336550" lvl="0" marL="457200" rtl="0" algn="l">
              <a:spcBef>
                <a:spcPts val="0"/>
              </a:spcBef>
              <a:spcAft>
                <a:spcPts val="0"/>
              </a:spcAft>
              <a:buSzPts val="1700"/>
              <a:buChar char="●"/>
            </a:pPr>
            <a:r>
              <a:rPr b="1" lang="en" sz="1700"/>
              <a:t>Logistic Regression</a:t>
            </a:r>
            <a:endParaRPr b="1" sz="1700"/>
          </a:p>
          <a:p>
            <a:pPr indent="-311150" lvl="1" marL="914400" rtl="0" algn="l">
              <a:spcBef>
                <a:spcPts val="0"/>
              </a:spcBef>
              <a:spcAft>
                <a:spcPts val="0"/>
              </a:spcAft>
              <a:buSzPts val="1300"/>
              <a:buChar char="○"/>
            </a:pPr>
            <a:r>
              <a:rPr lang="en" sz="1300"/>
              <a:t>Data balancing</a:t>
            </a:r>
            <a:r>
              <a:rPr lang="en" sz="1300"/>
              <a:t> reduced TNR but overall predicted more correct classes </a:t>
            </a:r>
            <a:endParaRPr sz="1300"/>
          </a:p>
          <a:p>
            <a:pPr indent="-311150" lvl="1" marL="914400" rtl="0" algn="l">
              <a:spcBef>
                <a:spcPts val="0"/>
              </a:spcBef>
              <a:spcAft>
                <a:spcPts val="0"/>
              </a:spcAft>
              <a:buSzPts val="1300"/>
              <a:buChar char="○"/>
            </a:pPr>
            <a:r>
              <a:rPr lang="en" sz="1300"/>
              <a:t>Penalized Regression did not increase performance</a:t>
            </a:r>
            <a:endParaRPr sz="1300"/>
          </a:p>
          <a:p>
            <a:pPr indent="-336550" lvl="0" marL="457200" rtl="0" algn="l">
              <a:spcBef>
                <a:spcPts val="0"/>
              </a:spcBef>
              <a:spcAft>
                <a:spcPts val="0"/>
              </a:spcAft>
              <a:buSzPts val="1700"/>
              <a:buChar char="●"/>
            </a:pPr>
            <a:r>
              <a:rPr b="1" lang="en" sz="1700"/>
              <a:t>Ensemble</a:t>
            </a:r>
            <a:endParaRPr b="1" sz="1700"/>
          </a:p>
          <a:p>
            <a:pPr indent="-311150" lvl="1" marL="914400" rtl="0" algn="l">
              <a:spcBef>
                <a:spcPts val="0"/>
              </a:spcBef>
              <a:spcAft>
                <a:spcPts val="0"/>
              </a:spcAft>
              <a:buSzPts val="1300"/>
              <a:buChar char="○"/>
            </a:pPr>
            <a:r>
              <a:rPr lang="en" sz="1300"/>
              <a:t>Has the highest overall AUC and second highest TNR. </a:t>
            </a:r>
            <a:r>
              <a:rPr b="1" lang="en" sz="1300"/>
              <a:t>Robust predictions.</a:t>
            </a:r>
            <a:endParaRPr b="1" sz="1300"/>
          </a:p>
        </p:txBody>
      </p:sp>
      <p:sp>
        <p:nvSpPr>
          <p:cNvPr id="170" name="Google Shape;170;p2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Improved Model Performances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b="1" lang="en" u="sng"/>
              <a:t>Specificity:</a:t>
            </a:r>
            <a:r>
              <a:rPr b="1" lang="en"/>
              <a:t> </a:t>
            </a:r>
            <a:r>
              <a:rPr lang="en" sz="1700"/>
              <a:t>proportion of actual negatives correctly identified. </a:t>
            </a:r>
            <a:r>
              <a:rPr b="1" lang="en" sz="1700"/>
              <a:t>Impact: </a:t>
            </a:r>
            <a:r>
              <a:rPr lang="en" sz="1700"/>
              <a:t>False Alarm r</a:t>
            </a:r>
            <a:r>
              <a:rPr lang="en" sz="1700"/>
              <a:t>eduction, Better Cancellation detection</a:t>
            </a:r>
            <a:endParaRPr sz="1700"/>
          </a:p>
          <a:p>
            <a:pPr indent="-342900" lvl="0" marL="457200" rtl="0" algn="l">
              <a:spcBef>
                <a:spcPts val="0"/>
              </a:spcBef>
              <a:spcAft>
                <a:spcPts val="0"/>
              </a:spcAft>
              <a:buSzPts val="1800"/>
              <a:buChar char="●"/>
            </a:pPr>
            <a:r>
              <a:rPr b="1" lang="en" u="sng"/>
              <a:t>AUC:</a:t>
            </a:r>
            <a:r>
              <a:rPr b="1" lang="en"/>
              <a:t> </a:t>
            </a:r>
            <a:r>
              <a:rPr lang="en" sz="1700"/>
              <a:t>class discrimination. </a:t>
            </a:r>
            <a:r>
              <a:rPr b="1" lang="en" sz="1700"/>
              <a:t>Impact: </a:t>
            </a:r>
            <a:r>
              <a:rPr lang="en" sz="1700"/>
              <a:t>better overall model performance &amp; threshold independent</a:t>
            </a:r>
            <a:endParaRPr sz="1700"/>
          </a:p>
          <a:p>
            <a:pPr indent="-342900" lvl="0" marL="457200" rtl="0" algn="l">
              <a:spcBef>
                <a:spcPts val="0"/>
              </a:spcBef>
              <a:spcAft>
                <a:spcPts val="0"/>
              </a:spcAft>
              <a:buSzPts val="1800"/>
              <a:buChar char="●"/>
            </a:pPr>
            <a:r>
              <a:rPr b="1" lang="en" u="sng"/>
              <a:t>Accuracy:</a:t>
            </a:r>
            <a:r>
              <a:rPr lang="en" sz="1700"/>
              <a:t> </a:t>
            </a:r>
            <a:r>
              <a:rPr lang="en" sz="1600"/>
              <a:t>overall correctness. Impact: general correctness of the model</a:t>
            </a:r>
            <a:endParaRPr sz="1600"/>
          </a:p>
        </p:txBody>
      </p:sp>
      <p:sp>
        <p:nvSpPr>
          <p:cNvPr id="176" name="Google Shape;176;p25"/>
          <p:cNvSpPr txBox="1"/>
          <p:nvPr>
            <p:ph type="title"/>
          </p:nvPr>
        </p:nvSpPr>
        <p:spPr>
          <a:xfrm>
            <a:off x="237450" y="201700"/>
            <a:ext cx="4277700" cy="64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900"/>
              <a:t>Evaluation Metrics</a:t>
            </a:r>
            <a:endParaRPr sz="3900"/>
          </a:p>
        </p:txBody>
      </p:sp>
      <p:pic>
        <p:nvPicPr>
          <p:cNvPr id="177" name="Google Shape;177;p25"/>
          <p:cNvPicPr preferRelativeResize="0"/>
          <p:nvPr/>
        </p:nvPicPr>
        <p:blipFill>
          <a:blip r:embed="rId3">
            <a:alphaModFix/>
          </a:blip>
          <a:stretch>
            <a:fillRect/>
          </a:stretch>
        </p:blipFill>
        <p:spPr>
          <a:xfrm>
            <a:off x="717000" y="842200"/>
            <a:ext cx="3330349" cy="3365699"/>
          </a:xfrm>
          <a:prstGeom prst="rect">
            <a:avLst/>
          </a:prstGeom>
          <a:noFill/>
          <a:ln>
            <a:noFill/>
          </a:ln>
        </p:spPr>
      </p:pic>
      <p:pic>
        <p:nvPicPr>
          <p:cNvPr id="178" name="Google Shape;178;p25"/>
          <p:cNvPicPr preferRelativeResize="0"/>
          <p:nvPr/>
        </p:nvPicPr>
        <p:blipFill>
          <a:blip r:embed="rId4">
            <a:alphaModFix/>
          </a:blip>
          <a:stretch>
            <a:fillRect/>
          </a:stretch>
        </p:blipFill>
        <p:spPr>
          <a:xfrm>
            <a:off x="1367763" y="4260444"/>
            <a:ext cx="2028825" cy="79533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Sensitivity (True Positive Rate):</a:t>
            </a:r>
            <a:endParaRPr b="1"/>
          </a:p>
          <a:p>
            <a:pPr indent="-317500" lvl="1" marL="914400" rtl="0" algn="l">
              <a:spcBef>
                <a:spcPts val="0"/>
              </a:spcBef>
              <a:spcAft>
                <a:spcPts val="0"/>
              </a:spcAft>
              <a:buSzPts val="1400"/>
              <a:buChar char="○"/>
            </a:pPr>
            <a:r>
              <a:rPr lang="en"/>
              <a:t>Minimizes false negatives to ensure </a:t>
            </a:r>
            <a:r>
              <a:rPr lang="en"/>
              <a:t>that non-cancellations are rarely misclassified.</a:t>
            </a:r>
            <a:endParaRPr/>
          </a:p>
          <a:p>
            <a:pPr indent="-342900" lvl="0" marL="457200" rtl="0" algn="l">
              <a:spcBef>
                <a:spcPts val="0"/>
              </a:spcBef>
              <a:spcAft>
                <a:spcPts val="0"/>
              </a:spcAft>
              <a:buSzPts val="1800"/>
              <a:buChar char="●"/>
            </a:pPr>
            <a:r>
              <a:rPr b="1" lang="en"/>
              <a:t>Specificity (True Negative Rate):</a:t>
            </a:r>
            <a:endParaRPr b="1"/>
          </a:p>
          <a:p>
            <a:pPr indent="-317500" lvl="1" marL="914400" rtl="0" algn="l">
              <a:spcBef>
                <a:spcPts val="0"/>
              </a:spcBef>
              <a:spcAft>
                <a:spcPts val="0"/>
              </a:spcAft>
              <a:buSzPts val="1400"/>
              <a:buChar char="○"/>
            </a:pPr>
            <a:r>
              <a:rPr b="1" lang="en"/>
              <a:t>Prioritized </a:t>
            </a:r>
            <a:r>
              <a:rPr lang="en"/>
              <a:t>in the model to reduce false positives, ensuring </a:t>
            </a:r>
            <a:r>
              <a:rPr lang="en"/>
              <a:t>all potential cancellations are considered</a:t>
            </a:r>
            <a:endParaRPr/>
          </a:p>
          <a:p>
            <a:pPr indent="-342900" lvl="0" marL="457200" rtl="0" algn="l">
              <a:spcBef>
                <a:spcPts val="0"/>
              </a:spcBef>
              <a:spcAft>
                <a:spcPts val="0"/>
              </a:spcAft>
              <a:buSzPts val="1800"/>
              <a:buChar char="●"/>
            </a:pPr>
            <a:r>
              <a:rPr b="1" lang="en" u="sng"/>
              <a:t>Cost of Low </a:t>
            </a:r>
            <a:r>
              <a:rPr b="1" lang="en" u="sng"/>
              <a:t>Specificity</a:t>
            </a:r>
            <a:r>
              <a:rPr b="1" lang="en" u="sng"/>
              <a:t>:</a:t>
            </a:r>
            <a:r>
              <a:rPr b="1" lang="en"/>
              <a:t> </a:t>
            </a:r>
            <a:r>
              <a:rPr lang="en"/>
              <a:t> </a:t>
            </a:r>
            <a:r>
              <a:rPr b="1" lang="en" sz="1700"/>
              <a:t>underutilized taxis</a:t>
            </a:r>
            <a:r>
              <a:rPr lang="en" sz="1700"/>
              <a:t>, increased </a:t>
            </a:r>
            <a:r>
              <a:rPr b="1" lang="en" sz="1700"/>
              <a:t>operational costs</a:t>
            </a:r>
            <a:r>
              <a:rPr lang="en" sz="1700"/>
              <a:t>, and </a:t>
            </a:r>
            <a:r>
              <a:rPr b="1" lang="en" sz="1700"/>
              <a:t>customer dissatisfaction</a:t>
            </a:r>
            <a:r>
              <a:rPr lang="en" sz="1700"/>
              <a:t>, ultimately harming revenue and brand trust.</a:t>
            </a:r>
            <a:endParaRPr sz="1700"/>
          </a:p>
          <a:p>
            <a:pPr indent="-342900" lvl="0" marL="457200" rtl="0" algn="l">
              <a:spcBef>
                <a:spcPts val="0"/>
              </a:spcBef>
              <a:spcAft>
                <a:spcPts val="0"/>
              </a:spcAft>
              <a:buSzPts val="1800"/>
              <a:buChar char="●"/>
            </a:pPr>
            <a:r>
              <a:rPr b="1" lang="en" u="sng"/>
              <a:t>Strategic Importance (High Specificity):</a:t>
            </a:r>
            <a:r>
              <a:rPr b="1" lang="en"/>
              <a:t> </a:t>
            </a:r>
            <a:r>
              <a:rPr lang="en" sz="1700"/>
              <a:t>enhances </a:t>
            </a:r>
            <a:r>
              <a:rPr b="1" lang="en" sz="1700"/>
              <a:t>operational efficiency </a:t>
            </a:r>
            <a:r>
              <a:rPr lang="en" sz="1700"/>
              <a:t>and </a:t>
            </a:r>
            <a:r>
              <a:rPr b="1" lang="en" sz="1700"/>
              <a:t>customer satisfaction</a:t>
            </a:r>
            <a:r>
              <a:rPr lang="en" sz="1700"/>
              <a:t> by ensuring resources are optimally allocated and service disruptions minimized.</a:t>
            </a:r>
            <a:endParaRPr sz="1700"/>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84" name="Google Shape;184;p2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High </a:t>
            </a:r>
            <a:r>
              <a:rPr lang="en"/>
              <a:t>Specificity</a:t>
            </a:r>
            <a:r>
              <a:rPr lang="en"/>
              <a: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Improved </a:t>
            </a:r>
            <a:r>
              <a:rPr lang="en"/>
              <a:t>Models</a:t>
            </a:r>
            <a:endParaRPr/>
          </a:p>
        </p:txBody>
      </p:sp>
      <p:sp>
        <p:nvSpPr>
          <p:cNvPr id="190" name="Google Shape;190;p27"/>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Performance</a:t>
            </a:r>
            <a:endParaRPr/>
          </a:p>
        </p:txBody>
      </p:sp>
      <p:graphicFrame>
        <p:nvGraphicFramePr>
          <p:cNvPr id="191" name="Google Shape;191;p27"/>
          <p:cNvGraphicFramePr/>
          <p:nvPr/>
        </p:nvGraphicFramePr>
        <p:xfrm>
          <a:off x="4735000" y="381225"/>
          <a:ext cx="3000000" cy="3000000"/>
        </p:xfrm>
        <a:graphic>
          <a:graphicData uri="http://schemas.openxmlformats.org/drawingml/2006/table">
            <a:tbl>
              <a:tblPr>
                <a:noFill/>
                <a:tableStyleId>{D3F023CF-2260-41B6-8D99-10E3007A56CF}</a:tableStyleId>
              </a:tblPr>
              <a:tblGrid>
                <a:gridCol w="971400"/>
                <a:gridCol w="939325"/>
                <a:gridCol w="654725"/>
                <a:gridCol w="818775"/>
                <a:gridCol w="888150"/>
              </a:tblGrid>
              <a:tr h="730175">
                <a:tc>
                  <a:txBody>
                    <a:bodyPr/>
                    <a:lstStyle/>
                    <a:p>
                      <a:pPr indent="0" lvl="0" marL="0" rtl="0" algn="l">
                        <a:spcBef>
                          <a:spcPts val="0"/>
                        </a:spcBef>
                        <a:spcAft>
                          <a:spcPts val="0"/>
                        </a:spcAft>
                        <a:buNone/>
                      </a:pPr>
                      <a:r>
                        <a:rPr b="1" lang="en" sz="1300" u="sng">
                          <a:solidFill>
                            <a:schemeClr val="lt1"/>
                          </a:solidFill>
                        </a:rPr>
                        <a:t>Model</a:t>
                      </a:r>
                      <a:endParaRPr b="1" sz="1300" u="sng">
                        <a:solidFill>
                          <a:schemeClr val="lt1"/>
                        </a:solidFill>
                      </a:endParaRPr>
                    </a:p>
                  </a:txBody>
                  <a:tcPr marT="91425" marB="91425" marR="91425" marL="91425">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sz="1300" u="sng">
                          <a:solidFill>
                            <a:schemeClr val="lt1"/>
                          </a:solidFill>
                        </a:rPr>
                        <a:t>Accuracy</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b="1" lang="en" sz="1300" u="sng">
                          <a:solidFill>
                            <a:schemeClr val="lt1"/>
                          </a:solidFill>
                        </a:rPr>
                        <a:t>AUC</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b="1" lang="en" sz="1300" u="sng">
                          <a:solidFill>
                            <a:schemeClr val="lt1"/>
                          </a:solidFill>
                        </a:rPr>
                        <a:t>Specifi.</a:t>
                      </a:r>
                      <a:endParaRPr b="1" sz="1300" u="sng">
                        <a:solidFill>
                          <a:schemeClr val="lt1"/>
                        </a:solidFill>
                      </a:endParaRPr>
                    </a:p>
                    <a:p>
                      <a:pPr indent="0" lvl="0" marL="0" rtl="0" algn="l">
                        <a:spcBef>
                          <a:spcPts val="0"/>
                        </a:spcBef>
                        <a:spcAft>
                          <a:spcPts val="0"/>
                        </a:spcAft>
                        <a:buNone/>
                      </a:pPr>
                      <a:r>
                        <a:rPr b="1" lang="en" sz="1300" u="sng">
                          <a:solidFill>
                            <a:schemeClr val="lt1"/>
                          </a:solidFill>
                        </a:rPr>
                        <a:t>FN Rate</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b="1" lang="en" sz="1200" u="sng">
                          <a:solidFill>
                            <a:schemeClr val="lt1"/>
                          </a:solidFill>
                        </a:rPr>
                        <a:t>Sensitiv. TP Rate</a:t>
                      </a:r>
                      <a:endParaRPr b="1" sz="1200" u="sng">
                        <a:solidFill>
                          <a:schemeClr val="lt1"/>
                        </a:solidFill>
                      </a:endParaRPr>
                    </a:p>
                    <a:p>
                      <a:pPr indent="0" lvl="0" marL="0" rtl="0" algn="l">
                        <a:spcBef>
                          <a:spcPts val="0"/>
                        </a:spcBef>
                        <a:spcAft>
                          <a:spcPts val="0"/>
                        </a:spcAft>
                        <a:buNone/>
                      </a:pPr>
                      <a:r>
                        <a:t/>
                      </a:r>
                      <a:endParaRPr b="1" sz="1300" u="sng">
                        <a:solidFill>
                          <a:schemeClr val="lt1"/>
                        </a:solidFill>
                      </a:endParaRPr>
                    </a:p>
                  </a:txBody>
                  <a:tcPr marT="91425" marB="91425" marR="91425" marL="91425"/>
                </a:tc>
              </a:tr>
              <a:tr h="429775">
                <a:tc>
                  <a:txBody>
                    <a:bodyPr/>
                    <a:lstStyle/>
                    <a:p>
                      <a:pPr indent="0" lvl="0" marL="0" rtl="0" algn="l">
                        <a:spcBef>
                          <a:spcPts val="0"/>
                        </a:spcBef>
                        <a:spcAft>
                          <a:spcPts val="0"/>
                        </a:spcAft>
                        <a:buNone/>
                      </a:pPr>
                      <a:r>
                        <a:rPr b="1" lang="en" sz="1300" u="sng">
                          <a:solidFill>
                            <a:schemeClr val="lt1"/>
                          </a:solidFill>
                        </a:rPr>
                        <a:t>KNN</a:t>
                      </a:r>
                      <a:endParaRPr b="1" sz="1300" u="sng">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rPr>
                        <a:t>0.8178</a:t>
                      </a:r>
                      <a:endParaRPr sz="1200">
                        <a:solidFill>
                          <a:schemeClr val="lt1"/>
                        </a:solidFill>
                      </a:endParaRPr>
                    </a:p>
                  </a:txBody>
                  <a:tcPr marT="91425" marB="91425" marR="91425" marL="91425">
                    <a:lnL cap="flat" cmpd="sng" w="9525">
                      <a:solidFill>
                        <a:schemeClr val="lt1"/>
                      </a:solidFill>
                      <a:prstDash val="solid"/>
                      <a:round/>
                      <a:headEnd len="sm" w="sm" type="none"/>
                      <a:tailEnd len="sm" w="sm" type="none"/>
                    </a:lnL>
                  </a:tcPr>
                </a:tc>
                <a:tc>
                  <a:txBody>
                    <a:bodyPr/>
                    <a:lstStyle/>
                    <a:p>
                      <a:pPr indent="0" lvl="0" marL="0" rtl="0" algn="l">
                        <a:spcBef>
                          <a:spcPts val="0"/>
                        </a:spcBef>
                        <a:spcAft>
                          <a:spcPts val="0"/>
                        </a:spcAft>
                        <a:buNone/>
                      </a:pPr>
                      <a:r>
                        <a:rPr lang="en" sz="1200">
                          <a:solidFill>
                            <a:schemeClr val="lt1"/>
                          </a:solidFill>
                        </a:rPr>
                        <a:t>0.5720</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27.42</a:t>
                      </a:r>
                      <a:r>
                        <a:rPr b="1" lang="en" sz="1200">
                          <a:solidFill>
                            <a:schemeClr val="lt1"/>
                          </a:solidFill>
                        </a:rPr>
                        <a:t>%</a:t>
                      </a:r>
                      <a:endParaRPr b="1"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86.16%</a:t>
                      </a:r>
                      <a:endParaRPr sz="1200">
                        <a:solidFill>
                          <a:schemeClr val="lt1"/>
                        </a:solidFill>
                      </a:endParaRPr>
                    </a:p>
                  </a:txBody>
                  <a:tcPr marT="91425" marB="91425" marR="91425" marL="91425"/>
                </a:tc>
              </a:tr>
              <a:tr h="422450">
                <a:tc>
                  <a:txBody>
                    <a:bodyPr/>
                    <a:lstStyle/>
                    <a:p>
                      <a:pPr indent="0" lvl="0" marL="0" rtl="0" algn="l">
                        <a:spcBef>
                          <a:spcPts val="0"/>
                        </a:spcBef>
                        <a:spcAft>
                          <a:spcPts val="0"/>
                        </a:spcAft>
                        <a:buNone/>
                      </a:pPr>
                      <a:r>
                        <a:rPr b="1" lang="en" sz="1300" u="sng">
                          <a:solidFill>
                            <a:schemeClr val="lt1"/>
                          </a:solidFill>
                        </a:rPr>
                        <a:t>XGBoost</a:t>
                      </a:r>
                      <a:endParaRPr b="1" sz="1300" u="sng">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rPr>
                        <a:t>0.9142</a:t>
                      </a:r>
                      <a:endParaRPr sz="1200">
                        <a:solidFill>
                          <a:schemeClr val="lt1"/>
                        </a:solidFill>
                      </a:endParaRPr>
                    </a:p>
                  </a:txBody>
                  <a:tcPr marT="91425" marB="91425" marR="91425" marL="91425">
                    <a:lnL cap="flat" cmpd="sng" w="9525">
                      <a:solidFill>
                        <a:schemeClr val="lt1"/>
                      </a:solidFill>
                      <a:prstDash val="solid"/>
                      <a:round/>
                      <a:headEnd len="sm" w="sm" type="none"/>
                      <a:tailEnd len="sm" w="sm" type="none"/>
                    </a:lnL>
                  </a:tcPr>
                </a:tc>
                <a:tc>
                  <a:txBody>
                    <a:bodyPr/>
                    <a:lstStyle/>
                    <a:p>
                      <a:pPr indent="0" lvl="0" marL="0" rtl="0" algn="l">
                        <a:spcBef>
                          <a:spcPts val="0"/>
                        </a:spcBef>
                        <a:spcAft>
                          <a:spcPts val="0"/>
                        </a:spcAft>
                        <a:buNone/>
                      </a:pPr>
                      <a:r>
                        <a:rPr lang="en" sz="1200">
                          <a:solidFill>
                            <a:schemeClr val="lt1"/>
                          </a:solidFill>
                        </a:rPr>
                        <a:t>0.7828</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17.39</a:t>
                      </a:r>
                      <a:r>
                        <a:rPr b="1" lang="en" sz="1200">
                          <a:solidFill>
                            <a:schemeClr val="lt1"/>
                          </a:solidFill>
                        </a:rPr>
                        <a:t>%</a:t>
                      </a:r>
                      <a:endParaRPr b="1"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97.41%</a:t>
                      </a:r>
                      <a:endParaRPr sz="1200">
                        <a:solidFill>
                          <a:schemeClr val="lt1"/>
                        </a:solidFill>
                      </a:endParaRPr>
                    </a:p>
                  </a:txBody>
                  <a:tcPr marT="91425" marB="91425" marR="91425" marL="91425"/>
                </a:tc>
              </a:tr>
              <a:tr h="598275">
                <a:tc>
                  <a:txBody>
                    <a:bodyPr/>
                    <a:lstStyle/>
                    <a:p>
                      <a:pPr indent="0" lvl="0" marL="0" rtl="0" algn="l">
                        <a:spcBef>
                          <a:spcPts val="0"/>
                        </a:spcBef>
                        <a:spcAft>
                          <a:spcPts val="0"/>
                        </a:spcAft>
                        <a:buNone/>
                      </a:pPr>
                      <a:r>
                        <a:rPr b="1" lang="en" sz="1300" u="sng">
                          <a:solidFill>
                            <a:schemeClr val="lt1"/>
                          </a:solidFill>
                        </a:rPr>
                        <a:t>Random Forest</a:t>
                      </a:r>
                      <a:endParaRPr b="1" sz="1300" u="sng">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rPr>
                        <a:t>0.6798</a:t>
                      </a:r>
                      <a:endParaRPr sz="1200">
                        <a:solidFill>
                          <a:schemeClr val="lt1"/>
                        </a:solidFill>
                      </a:endParaRPr>
                    </a:p>
                  </a:txBody>
                  <a:tcPr marT="91425" marB="91425" marR="91425" marL="91425">
                    <a:lnL cap="flat" cmpd="sng" w="9525">
                      <a:solidFill>
                        <a:schemeClr val="lt1"/>
                      </a:solidFill>
                      <a:prstDash val="solid"/>
                      <a:round/>
                      <a:headEnd len="sm" w="sm" type="none"/>
                      <a:tailEnd len="sm" w="sm" type="none"/>
                    </a:lnL>
                  </a:tcPr>
                </a:tc>
                <a:tc>
                  <a:txBody>
                    <a:bodyPr/>
                    <a:lstStyle/>
                    <a:p>
                      <a:pPr indent="0" lvl="0" marL="0" rtl="0" algn="l">
                        <a:spcBef>
                          <a:spcPts val="0"/>
                        </a:spcBef>
                        <a:spcAft>
                          <a:spcPts val="0"/>
                        </a:spcAft>
                        <a:buNone/>
                      </a:pPr>
                      <a:r>
                        <a:rPr lang="en" sz="1200">
                          <a:solidFill>
                            <a:schemeClr val="lt1"/>
                          </a:solidFill>
                        </a:rPr>
                        <a:t>0.7361</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67.56</a:t>
                      </a:r>
                      <a:r>
                        <a:rPr b="1" lang="en" sz="1200">
                          <a:solidFill>
                            <a:schemeClr val="lt1"/>
                          </a:solidFill>
                        </a:rPr>
                        <a:t>%</a:t>
                      </a:r>
                      <a:endParaRPr b="1"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68.01%</a:t>
                      </a:r>
                      <a:endParaRPr sz="1200">
                        <a:solidFill>
                          <a:schemeClr val="lt1"/>
                        </a:solidFill>
                      </a:endParaRPr>
                    </a:p>
                  </a:txBody>
                  <a:tcPr marT="91425" marB="91425" marR="91425" marL="91425"/>
                </a:tc>
              </a:tr>
              <a:tr h="634925">
                <a:tc>
                  <a:txBody>
                    <a:bodyPr/>
                    <a:lstStyle/>
                    <a:p>
                      <a:pPr indent="0" lvl="0" marL="0" rtl="0" algn="l">
                        <a:spcBef>
                          <a:spcPts val="0"/>
                        </a:spcBef>
                        <a:spcAft>
                          <a:spcPts val="0"/>
                        </a:spcAft>
                        <a:buNone/>
                      </a:pPr>
                      <a:r>
                        <a:rPr b="1" lang="en" sz="1300" u="sng">
                          <a:solidFill>
                            <a:schemeClr val="lt1"/>
                          </a:solidFill>
                        </a:rPr>
                        <a:t>Logistic Regress.</a:t>
                      </a:r>
                      <a:endParaRPr b="1" sz="1300" u="sng">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rPr>
                        <a:t>0.7442</a:t>
                      </a:r>
                      <a:endParaRPr sz="1200">
                        <a:solidFill>
                          <a:schemeClr val="lt1"/>
                        </a:solidFill>
                      </a:endParaRPr>
                    </a:p>
                  </a:txBody>
                  <a:tcPr marT="91425" marB="91425" marR="91425" marL="91425">
                    <a:lnL cap="flat" cmpd="sng" w="9525">
                      <a:solidFill>
                        <a:schemeClr val="lt1"/>
                      </a:solidFill>
                      <a:prstDash val="solid"/>
                      <a:round/>
                      <a:headEnd len="sm" w="sm" type="none"/>
                      <a:tailEnd len="sm" w="sm" type="none"/>
                    </a:lnL>
                  </a:tcPr>
                </a:tc>
                <a:tc>
                  <a:txBody>
                    <a:bodyPr/>
                    <a:lstStyle/>
                    <a:p>
                      <a:pPr indent="0" lvl="0" marL="0" rtl="0" algn="l">
                        <a:spcBef>
                          <a:spcPts val="0"/>
                        </a:spcBef>
                        <a:spcAft>
                          <a:spcPts val="0"/>
                        </a:spcAft>
                        <a:buNone/>
                      </a:pPr>
                      <a:r>
                        <a:rPr lang="en" sz="1200">
                          <a:solidFill>
                            <a:schemeClr val="lt1"/>
                          </a:solidFill>
                        </a:rPr>
                        <a:t>0.7302</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40.47</a:t>
                      </a:r>
                      <a:r>
                        <a:rPr b="1" lang="en" sz="1200">
                          <a:solidFill>
                            <a:schemeClr val="lt1"/>
                          </a:solidFill>
                        </a:rPr>
                        <a:t>%</a:t>
                      </a:r>
                      <a:endParaRPr b="1"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77.17%</a:t>
                      </a:r>
                      <a:endParaRPr sz="1200">
                        <a:solidFill>
                          <a:schemeClr val="lt1"/>
                        </a:solidFill>
                      </a:endParaRPr>
                    </a:p>
                  </a:txBody>
                  <a:tcPr marT="91425" marB="91425" marR="91425" marL="91425"/>
                </a:tc>
              </a:tr>
              <a:tr h="503025">
                <a:tc>
                  <a:txBody>
                    <a:bodyPr/>
                    <a:lstStyle/>
                    <a:p>
                      <a:pPr indent="0" lvl="0" marL="0" rtl="0" algn="l">
                        <a:spcBef>
                          <a:spcPts val="0"/>
                        </a:spcBef>
                        <a:spcAft>
                          <a:spcPts val="0"/>
                        </a:spcAft>
                        <a:buNone/>
                      </a:pPr>
                      <a:r>
                        <a:rPr b="1" lang="en" sz="1300" u="sng">
                          <a:solidFill>
                            <a:schemeClr val="lt1"/>
                          </a:solidFill>
                        </a:rPr>
                        <a:t>Ensemble</a:t>
                      </a:r>
                      <a:endParaRPr b="1" sz="1300" u="sng">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rPr>
                        <a:t>0.8758</a:t>
                      </a:r>
                      <a:endParaRPr sz="1200">
                        <a:solidFill>
                          <a:schemeClr val="lt1"/>
                        </a:solidFill>
                      </a:endParaRPr>
                    </a:p>
                  </a:txBody>
                  <a:tcPr marT="91425" marB="91425" marR="91425" marL="91425">
                    <a:lnL cap="flat" cmpd="sng" w="9525">
                      <a:solidFill>
                        <a:schemeClr val="lt1"/>
                      </a:solidFill>
                      <a:prstDash val="solid"/>
                      <a:round/>
                      <a:headEnd len="sm" w="sm" type="none"/>
                      <a:tailEnd len="sm" w="sm" type="none"/>
                    </a:lnL>
                  </a:tcPr>
                </a:tc>
                <a:tc>
                  <a:txBody>
                    <a:bodyPr/>
                    <a:lstStyle/>
                    <a:p>
                      <a:pPr indent="0" lvl="0" marL="0" rtl="0" algn="l">
                        <a:spcBef>
                          <a:spcPts val="0"/>
                        </a:spcBef>
                        <a:spcAft>
                          <a:spcPts val="0"/>
                        </a:spcAft>
                        <a:buNone/>
                      </a:pPr>
                      <a:r>
                        <a:rPr lang="en" sz="1200">
                          <a:solidFill>
                            <a:schemeClr val="lt1"/>
                          </a:solidFill>
                        </a:rPr>
                        <a:t>0.9417</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83.96</a:t>
                      </a:r>
                      <a:r>
                        <a:rPr b="1" lang="en" sz="1200">
                          <a:solidFill>
                            <a:schemeClr val="lt1"/>
                          </a:solidFill>
                        </a:rPr>
                        <a:t>%</a:t>
                      </a:r>
                      <a:endParaRPr b="1"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89.33</a:t>
                      </a:r>
                      <a:r>
                        <a:rPr lang="en" sz="1200">
                          <a:solidFill>
                            <a:schemeClr val="lt1"/>
                          </a:solidFill>
                        </a:rPr>
                        <a:t>%</a:t>
                      </a:r>
                      <a:endParaRPr sz="1200">
                        <a:solidFill>
                          <a:schemeClr val="lt1"/>
                        </a:solidFill>
                      </a:endParaRPr>
                    </a:p>
                  </a:txBody>
                  <a:tcPr marT="91425" marB="91425" marR="91425" marL="91425"/>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8"/>
          <p:cNvSpPr txBox="1"/>
          <p:nvPr>
            <p:ph idx="2" type="body"/>
          </p:nvPr>
        </p:nvSpPr>
        <p:spPr>
          <a:xfrm>
            <a:off x="4639200" y="1143075"/>
            <a:ext cx="4353600" cy="36951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SzPts val="1600"/>
              <a:buChar char="●"/>
            </a:pPr>
            <a:r>
              <a:rPr lang="en" sz="1600"/>
              <a:t>Longer trips may be associated with higher cancellation rates due to factors such as changes in customer plans or unexpected delays</a:t>
            </a:r>
            <a:endParaRPr sz="1600"/>
          </a:p>
          <a:p>
            <a:pPr indent="-330200" lvl="0" marL="457200" rtl="0" algn="l">
              <a:spcBef>
                <a:spcPts val="0"/>
              </a:spcBef>
              <a:spcAft>
                <a:spcPts val="0"/>
              </a:spcAft>
              <a:buSzPts val="1600"/>
              <a:buChar char="●"/>
            </a:pPr>
            <a:r>
              <a:rPr lang="en" sz="1600"/>
              <a:t>Online Bookings = Commitment, resulting in fewer cancellations compared to those who book through other means.</a:t>
            </a:r>
            <a:endParaRPr sz="1600"/>
          </a:p>
          <a:p>
            <a:pPr indent="-330200" lvl="0" marL="457200" rtl="0" algn="l">
              <a:spcBef>
                <a:spcPts val="0"/>
              </a:spcBef>
              <a:spcAft>
                <a:spcPts val="0"/>
              </a:spcAft>
              <a:buSzPts val="1600"/>
              <a:buChar char="●"/>
            </a:pPr>
            <a:r>
              <a:rPr lang="en" sz="1600"/>
              <a:t>Certain areas have higher cancellation rates due to factors such as traffic congestion, accessibility, or specific events</a:t>
            </a:r>
            <a:endParaRPr sz="1600"/>
          </a:p>
          <a:p>
            <a:pPr indent="0" lvl="0" marL="0" rtl="0" algn="l">
              <a:spcBef>
                <a:spcPts val="1600"/>
              </a:spcBef>
              <a:spcAft>
                <a:spcPts val="1600"/>
              </a:spcAft>
              <a:buNone/>
            </a:pPr>
            <a:r>
              <a:t/>
            </a:r>
            <a:endParaRPr sz="1600"/>
          </a:p>
        </p:txBody>
      </p:sp>
      <p:sp>
        <p:nvSpPr>
          <p:cNvPr id="197" name="Google Shape;197;p28"/>
          <p:cNvSpPr txBox="1"/>
          <p:nvPr>
            <p:ph type="title"/>
          </p:nvPr>
        </p:nvSpPr>
        <p:spPr>
          <a:xfrm>
            <a:off x="265500" y="89650"/>
            <a:ext cx="8511000" cy="86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t>Variable Importance </a:t>
            </a:r>
            <a:r>
              <a:rPr b="1" lang="en" sz="3500"/>
              <a:t>:</a:t>
            </a:r>
            <a:r>
              <a:rPr lang="en" sz="3500">
                <a:solidFill>
                  <a:schemeClr val="lt1"/>
                </a:solidFill>
              </a:rPr>
              <a:t>    Random Forest</a:t>
            </a:r>
            <a:r>
              <a:rPr lang="en" sz="3500"/>
              <a:t> </a:t>
            </a:r>
            <a:endParaRPr sz="3500">
              <a:solidFill>
                <a:schemeClr val="lt1"/>
              </a:solidFill>
            </a:endParaRPr>
          </a:p>
        </p:txBody>
      </p:sp>
      <p:sp>
        <p:nvSpPr>
          <p:cNvPr id="198" name="Google Shape;198;p28"/>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199" name="Google Shape;199;p28"/>
          <p:cNvPicPr preferRelativeResize="0"/>
          <p:nvPr/>
        </p:nvPicPr>
        <p:blipFill>
          <a:blip r:embed="rId3">
            <a:alphaModFix/>
          </a:blip>
          <a:stretch>
            <a:fillRect/>
          </a:stretch>
        </p:blipFill>
        <p:spPr>
          <a:xfrm>
            <a:off x="111300" y="1120575"/>
            <a:ext cx="4353624" cy="3740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Potential Solutions</a:t>
            </a:r>
            <a:endParaRPr/>
          </a:p>
        </p:txBody>
      </p:sp>
      <p:sp>
        <p:nvSpPr>
          <p:cNvPr id="205" name="Google Shape;205;p2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can YourCabs.com do with a </a:t>
            </a:r>
            <a:r>
              <a:rPr lang="en"/>
              <a:t>successful</a:t>
            </a:r>
            <a:r>
              <a:rPr lang="en"/>
              <a:t> model</a:t>
            </a:r>
            <a:endParaRPr/>
          </a:p>
        </p:txBody>
      </p:sp>
      <p:sp>
        <p:nvSpPr>
          <p:cNvPr id="206" name="Google Shape;206;p2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Order the potential drivers based on the likelihood they cancel for their scheduled call</a:t>
            </a:r>
            <a:endParaRPr/>
          </a:p>
          <a:p>
            <a:pPr indent="-342900" lvl="0" marL="457200" rtl="0" algn="l">
              <a:spcBef>
                <a:spcPts val="0"/>
              </a:spcBef>
              <a:spcAft>
                <a:spcPts val="0"/>
              </a:spcAft>
              <a:buSzPts val="1800"/>
              <a:buChar char="●"/>
            </a:pPr>
            <a:r>
              <a:rPr lang="en"/>
              <a:t>For ties give priority to drivers who cancel less often</a:t>
            </a:r>
            <a:endParaRPr/>
          </a:p>
          <a:p>
            <a:pPr indent="-342900" lvl="0" marL="457200" rtl="0" algn="l">
              <a:spcBef>
                <a:spcPts val="0"/>
              </a:spcBef>
              <a:spcAft>
                <a:spcPts val="0"/>
              </a:spcAft>
              <a:buSzPts val="1800"/>
              <a:buChar char="●"/>
            </a:pPr>
            <a:r>
              <a:rPr lang="en"/>
              <a:t>With this potential solution we can deal with cancellations by going to the second best option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0"/>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out of the box models provided by the textbook were poor	</a:t>
            </a:r>
            <a:endParaRPr/>
          </a:p>
          <a:p>
            <a:pPr indent="-317500" lvl="1" marL="914400" rtl="0" algn="l">
              <a:spcBef>
                <a:spcPts val="0"/>
              </a:spcBef>
              <a:spcAft>
                <a:spcPts val="0"/>
              </a:spcAft>
              <a:buSzPts val="1400"/>
              <a:buChar char="○"/>
            </a:pPr>
            <a:r>
              <a:rPr lang="en"/>
              <a:t>Class Imbalance</a:t>
            </a:r>
            <a:endParaRPr/>
          </a:p>
          <a:p>
            <a:pPr indent="-317500" lvl="1" marL="914400" rtl="0" algn="l">
              <a:spcBef>
                <a:spcPts val="0"/>
              </a:spcBef>
              <a:spcAft>
                <a:spcPts val="0"/>
              </a:spcAft>
              <a:buSzPts val="1400"/>
              <a:buChar char="○"/>
            </a:pPr>
            <a:r>
              <a:rPr lang="en"/>
              <a:t>Most variables were treated as numerical </a:t>
            </a:r>
            <a:endParaRPr/>
          </a:p>
          <a:p>
            <a:pPr indent="-342900" lvl="0" marL="457200" rtl="0" algn="l">
              <a:spcBef>
                <a:spcPts val="0"/>
              </a:spcBef>
              <a:spcAft>
                <a:spcPts val="0"/>
              </a:spcAft>
              <a:buSzPts val="1800"/>
              <a:buChar char="●"/>
            </a:pPr>
            <a:r>
              <a:rPr lang="en"/>
              <a:t>Data Preprocessing and exploratory data analysis were crucial to model improvement</a:t>
            </a:r>
            <a:endParaRPr/>
          </a:p>
          <a:p>
            <a:pPr indent="-317500" lvl="1" marL="914400" rtl="0" algn="l">
              <a:spcBef>
                <a:spcPts val="0"/>
              </a:spcBef>
              <a:spcAft>
                <a:spcPts val="0"/>
              </a:spcAft>
              <a:buSzPts val="1400"/>
              <a:buChar char="○"/>
            </a:pPr>
            <a:r>
              <a:rPr lang="en"/>
              <a:t>Indicated that we needed to deal with the class imbalance</a:t>
            </a:r>
            <a:endParaRPr/>
          </a:p>
          <a:p>
            <a:pPr indent="-342900" lvl="0" marL="457200" rtl="0" algn="l">
              <a:spcBef>
                <a:spcPts val="0"/>
              </a:spcBef>
              <a:spcAft>
                <a:spcPts val="0"/>
              </a:spcAft>
              <a:buSzPts val="1800"/>
              <a:buChar char="●"/>
            </a:pPr>
            <a:r>
              <a:rPr lang="en"/>
              <a:t>Interesting and applicable use case of ensemble method</a:t>
            </a:r>
            <a:endParaRPr/>
          </a:p>
          <a:p>
            <a:pPr indent="-342900" lvl="0" marL="457200" rtl="0" algn="l">
              <a:spcBef>
                <a:spcPts val="0"/>
              </a:spcBef>
              <a:spcAft>
                <a:spcPts val="0"/>
              </a:spcAft>
              <a:buSzPts val="1800"/>
              <a:buChar char="●"/>
            </a:pPr>
            <a:r>
              <a:rPr lang="en"/>
              <a:t>Data Imbalance still challenging to unseen data. </a:t>
            </a:r>
            <a:endParaRPr/>
          </a:p>
        </p:txBody>
      </p:sp>
      <p:sp>
        <p:nvSpPr>
          <p:cNvPr id="212" name="Google Shape;212;p3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a:p>
        </p:txBody>
      </p:sp>
      <p:grpSp>
        <p:nvGrpSpPr>
          <p:cNvPr id="92" name="Google Shape;92;p14"/>
          <p:cNvGrpSpPr/>
          <p:nvPr/>
        </p:nvGrpSpPr>
        <p:grpSpPr>
          <a:xfrm>
            <a:off x="431925" y="1304875"/>
            <a:ext cx="2628925" cy="3416400"/>
            <a:chOff x="431925" y="1304875"/>
            <a:chExt cx="2628925" cy="3416400"/>
          </a:xfrm>
        </p:grpSpPr>
        <p:sp>
          <p:nvSpPr>
            <p:cNvPr id="93" name="Google Shape;93;p14"/>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4"/>
          <p:cNvSpPr txBox="1"/>
          <p:nvPr>
            <p:ph idx="4294967295" type="body"/>
          </p:nvPr>
        </p:nvSpPr>
        <p:spPr>
          <a:xfrm>
            <a:off x="566350" y="13048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Taxi Cancellations</a:t>
            </a:r>
            <a:endParaRPr>
              <a:solidFill>
                <a:schemeClr val="lt1"/>
              </a:solidFill>
            </a:endParaRPr>
          </a:p>
        </p:txBody>
      </p:sp>
      <p:sp>
        <p:nvSpPr>
          <p:cNvPr id="96" name="Google Shape;96;p14"/>
          <p:cNvSpPr txBox="1"/>
          <p:nvPr>
            <p:ph idx="4294967295" type="body"/>
          </p:nvPr>
        </p:nvSpPr>
        <p:spPr>
          <a:xfrm>
            <a:off x="508325" y="1850300"/>
            <a:ext cx="2478600" cy="27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Service Reliability</a:t>
            </a:r>
            <a:endParaRPr sz="1600"/>
          </a:p>
          <a:p>
            <a:pPr indent="0" lvl="0" marL="0" rtl="0" algn="l">
              <a:spcBef>
                <a:spcPts val="1600"/>
              </a:spcBef>
              <a:spcAft>
                <a:spcPts val="0"/>
              </a:spcAft>
              <a:buNone/>
            </a:pPr>
            <a:r>
              <a:t/>
            </a:r>
            <a:endParaRPr sz="1600"/>
          </a:p>
          <a:p>
            <a:pPr indent="0" lvl="0" marL="0" rtl="0" algn="l">
              <a:spcBef>
                <a:spcPts val="1600"/>
              </a:spcBef>
              <a:spcAft>
                <a:spcPts val="0"/>
              </a:spcAft>
              <a:buNone/>
            </a:pPr>
            <a:r>
              <a:rPr lang="en" sz="1600"/>
              <a:t>Operational Efficiency</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rPr lang="en" sz="1600"/>
              <a:t>Customer Satisfaction</a:t>
            </a:r>
            <a:endParaRPr sz="1600"/>
          </a:p>
        </p:txBody>
      </p:sp>
      <p:grpSp>
        <p:nvGrpSpPr>
          <p:cNvPr id="97" name="Google Shape;97;p14"/>
          <p:cNvGrpSpPr/>
          <p:nvPr/>
        </p:nvGrpSpPr>
        <p:grpSpPr>
          <a:xfrm>
            <a:off x="3320450" y="1304875"/>
            <a:ext cx="2632500" cy="3416400"/>
            <a:chOff x="3320450" y="1304875"/>
            <a:chExt cx="2632500" cy="3416400"/>
          </a:xfrm>
        </p:grpSpPr>
        <p:sp>
          <p:nvSpPr>
            <p:cNvPr id="98" name="Google Shape;98;p14"/>
            <p:cNvSpPr txBox="1"/>
            <p:nvPr/>
          </p:nvSpPr>
          <p:spPr>
            <a:xfrm>
              <a:off x="3324050"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14"/>
          <p:cNvSpPr txBox="1"/>
          <p:nvPr>
            <p:ph idx="4294967295" type="body"/>
          </p:nvPr>
        </p:nvSpPr>
        <p:spPr>
          <a:xfrm>
            <a:off x="3389450" y="13048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Impacts</a:t>
            </a:r>
            <a:endParaRPr>
              <a:solidFill>
                <a:schemeClr val="lt1"/>
              </a:solidFill>
            </a:endParaRPr>
          </a:p>
        </p:txBody>
      </p:sp>
      <p:sp>
        <p:nvSpPr>
          <p:cNvPr id="101" name="Google Shape;101;p14"/>
          <p:cNvSpPr txBox="1"/>
          <p:nvPr>
            <p:ph idx="4294967295" type="body"/>
          </p:nvPr>
        </p:nvSpPr>
        <p:spPr>
          <a:xfrm>
            <a:off x="3396775" y="1850300"/>
            <a:ext cx="2478600" cy="27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Financial Losses</a:t>
            </a:r>
            <a:endParaRPr sz="1600"/>
          </a:p>
          <a:p>
            <a:pPr indent="0" lvl="0" marL="0" rtl="0" algn="l">
              <a:spcBef>
                <a:spcPts val="1600"/>
              </a:spcBef>
              <a:spcAft>
                <a:spcPts val="0"/>
              </a:spcAft>
              <a:buNone/>
            </a:pPr>
            <a:r>
              <a:t/>
            </a:r>
            <a:endParaRPr sz="1600"/>
          </a:p>
          <a:p>
            <a:pPr indent="0" lvl="0" marL="0" rtl="0" algn="l">
              <a:spcBef>
                <a:spcPts val="1600"/>
              </a:spcBef>
              <a:spcAft>
                <a:spcPts val="0"/>
              </a:spcAft>
              <a:buNone/>
            </a:pPr>
            <a:r>
              <a:rPr lang="en" sz="1600"/>
              <a:t>Resource Allocation</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rPr lang="en" sz="1600"/>
              <a:t>Strategic Planning</a:t>
            </a:r>
            <a:endParaRPr sz="1600"/>
          </a:p>
        </p:txBody>
      </p:sp>
      <p:grpSp>
        <p:nvGrpSpPr>
          <p:cNvPr id="102" name="Google Shape;102;p14"/>
          <p:cNvGrpSpPr/>
          <p:nvPr/>
        </p:nvGrpSpPr>
        <p:grpSpPr>
          <a:xfrm>
            <a:off x="6212550" y="1304875"/>
            <a:ext cx="2632500" cy="3416400"/>
            <a:chOff x="6212550" y="1304875"/>
            <a:chExt cx="2632500" cy="3416400"/>
          </a:xfrm>
        </p:grpSpPr>
        <p:sp>
          <p:nvSpPr>
            <p:cNvPr id="103" name="Google Shape;103;p14"/>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4"/>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4"/>
          <p:cNvSpPr txBox="1"/>
          <p:nvPr>
            <p:ph idx="4294967295" type="body"/>
          </p:nvPr>
        </p:nvSpPr>
        <p:spPr>
          <a:xfrm>
            <a:off x="6272475" y="13048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Objective</a:t>
            </a:r>
            <a:endParaRPr>
              <a:solidFill>
                <a:schemeClr val="lt1"/>
              </a:solidFill>
            </a:endParaRPr>
          </a:p>
        </p:txBody>
      </p:sp>
      <p:sp>
        <p:nvSpPr>
          <p:cNvPr id="106" name="Google Shape;106;p14"/>
          <p:cNvSpPr txBox="1"/>
          <p:nvPr>
            <p:ph idx="4294967295" type="body"/>
          </p:nvPr>
        </p:nvSpPr>
        <p:spPr>
          <a:xfrm>
            <a:off x="6286400" y="1850300"/>
            <a:ext cx="2478600" cy="27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Using an multitude of model types, to effectively </a:t>
            </a:r>
            <a:r>
              <a:rPr b="1" lang="en" sz="1600" u="sng"/>
              <a:t>predict </a:t>
            </a:r>
            <a:r>
              <a:rPr lang="en" sz="1600"/>
              <a:t>cancellations to </a:t>
            </a:r>
            <a:r>
              <a:rPr b="1" lang="en" sz="1600" u="sng"/>
              <a:t>optimize </a:t>
            </a:r>
            <a:r>
              <a:rPr lang="en" sz="1600"/>
              <a:t>service and </a:t>
            </a:r>
            <a:r>
              <a:rPr b="1" lang="en" sz="1600" u="sng"/>
              <a:t>reduce </a:t>
            </a:r>
            <a:r>
              <a:rPr lang="en" sz="1600"/>
              <a:t>operational losses.</a:t>
            </a:r>
            <a:endParaRPr sz="1600"/>
          </a:p>
          <a:p>
            <a:pPr indent="0" lvl="0" marL="0" rtl="0" algn="l">
              <a:spcBef>
                <a:spcPts val="1600"/>
              </a:spcBef>
              <a:spcAft>
                <a:spcPts val="1600"/>
              </a:spcAft>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t>ChatGPT Prompt:</a:t>
            </a:r>
            <a:r>
              <a:rPr lang="en" sz="2100"/>
              <a:t> </a:t>
            </a:r>
            <a:endParaRPr sz="2100"/>
          </a:p>
          <a:p>
            <a:pPr indent="-336550" lvl="0" marL="457200" rtl="0" algn="l">
              <a:spcBef>
                <a:spcPts val="1600"/>
              </a:spcBef>
              <a:spcAft>
                <a:spcPts val="0"/>
              </a:spcAft>
              <a:buSzPts val="1700"/>
              <a:buChar char="●"/>
            </a:pPr>
            <a:r>
              <a:rPr i="1" lang="en" sz="1700"/>
              <a:t>“That’s in the right direction, but show even more revenue lost and the taxi driver is losing his mind.”</a:t>
            </a:r>
            <a:endParaRPr i="1" sz="1700"/>
          </a:p>
        </p:txBody>
      </p:sp>
      <p:pic>
        <p:nvPicPr>
          <p:cNvPr id="112" name="Google Shape;112;p15"/>
          <p:cNvPicPr preferRelativeResize="0"/>
          <p:nvPr/>
        </p:nvPicPr>
        <p:blipFill>
          <a:blip r:embed="rId3">
            <a:alphaModFix/>
          </a:blip>
          <a:stretch>
            <a:fillRect/>
          </a:stretch>
        </p:blipFill>
        <p:spPr>
          <a:xfrm>
            <a:off x="121188" y="339325"/>
            <a:ext cx="4587674" cy="4554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200"/>
              <a:t>“Awesome! But can you make the taxi driver losing even more revenue and he is aggressively freaking out, to the point where he may or may not be a danger to those around him? Can you also make the image more wide angle?”</a:t>
            </a:r>
            <a:endParaRPr i="1" sz="1200"/>
          </a:p>
        </p:txBody>
      </p:sp>
      <p:pic>
        <p:nvPicPr>
          <p:cNvPr id="118" name="Google Shape;118;p16"/>
          <p:cNvPicPr preferRelativeResize="0"/>
          <p:nvPr/>
        </p:nvPicPr>
        <p:blipFill>
          <a:blip r:embed="rId3">
            <a:alphaModFix/>
          </a:blip>
          <a:stretch>
            <a:fillRect/>
          </a:stretch>
        </p:blipFill>
        <p:spPr>
          <a:xfrm>
            <a:off x="1012963" y="1017800"/>
            <a:ext cx="7118063" cy="3820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7"/>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Dimensions:</a:t>
            </a:r>
            <a:r>
              <a:rPr lang="en"/>
              <a:t> 10,000 records and 23 attributes (14 used in the model)</a:t>
            </a:r>
            <a:endParaRPr/>
          </a:p>
          <a:p>
            <a:pPr indent="-342900" lvl="0" marL="457200" rtl="0" algn="l">
              <a:spcBef>
                <a:spcPts val="0"/>
              </a:spcBef>
              <a:spcAft>
                <a:spcPts val="0"/>
              </a:spcAft>
              <a:buSzPts val="1800"/>
              <a:buChar char="●"/>
            </a:pPr>
            <a:r>
              <a:rPr b="1" lang="en"/>
              <a:t>Key Attributes:</a:t>
            </a:r>
            <a:endParaRPr b="1"/>
          </a:p>
          <a:p>
            <a:pPr indent="-317500" lvl="1" marL="914400" rtl="0" algn="l">
              <a:spcBef>
                <a:spcPts val="0"/>
              </a:spcBef>
              <a:spcAft>
                <a:spcPts val="0"/>
              </a:spcAft>
              <a:buSzPts val="1400"/>
              <a:buChar char="○"/>
            </a:pPr>
            <a:r>
              <a:rPr b="1" lang="en"/>
              <a:t>Geographic Coordinates:</a:t>
            </a:r>
            <a:r>
              <a:rPr lang="en"/>
              <a:t> ‘from_lat’, ‘from_long’ (pickup locations), ‘to_lat’, ‘to_long’ (drop-off locations)</a:t>
            </a:r>
            <a:endParaRPr/>
          </a:p>
          <a:p>
            <a:pPr indent="-317500" lvl="1" marL="914400" rtl="0" algn="l">
              <a:spcBef>
                <a:spcPts val="0"/>
              </a:spcBef>
              <a:spcAft>
                <a:spcPts val="0"/>
              </a:spcAft>
              <a:buSzPts val="1400"/>
              <a:buChar char="○"/>
            </a:pPr>
            <a:r>
              <a:rPr b="1" lang="en"/>
              <a:t>Trip Characteristics:</a:t>
            </a:r>
            <a:r>
              <a:rPr lang="en"/>
              <a:t> ‘travel_type_id’, ‘vehicle_model_id’, and ‘trip_length’ </a:t>
            </a:r>
            <a:endParaRPr/>
          </a:p>
          <a:p>
            <a:pPr indent="-317500" lvl="1" marL="914400" rtl="0" algn="l">
              <a:spcBef>
                <a:spcPts val="0"/>
              </a:spcBef>
              <a:spcAft>
                <a:spcPts val="0"/>
              </a:spcAft>
              <a:buSzPts val="1400"/>
              <a:buChar char="○"/>
            </a:pPr>
            <a:r>
              <a:rPr b="1" lang="en"/>
              <a:t>Booking Details:</a:t>
            </a:r>
            <a:r>
              <a:rPr lang="en"/>
              <a:t> ‘from_date’, ‘to_date’, ‘online_booking’, and ‘mobile_site_booking’.</a:t>
            </a:r>
            <a:endParaRPr b="1"/>
          </a:p>
          <a:p>
            <a:pPr indent="-317500" lvl="1" marL="914400" rtl="0" algn="l">
              <a:spcBef>
                <a:spcPts val="0"/>
              </a:spcBef>
              <a:spcAft>
                <a:spcPts val="0"/>
              </a:spcAft>
              <a:buSzPts val="1400"/>
              <a:buChar char="○"/>
            </a:pPr>
            <a:r>
              <a:rPr b="1" lang="en"/>
              <a:t>Cancellation Indicator:</a:t>
            </a:r>
            <a:r>
              <a:rPr lang="en"/>
              <a:t> ‘Car_Cancellation’ (binary outcome variable)</a:t>
            </a:r>
            <a:endParaRPr/>
          </a:p>
          <a:p>
            <a:pPr indent="-342900" lvl="0" marL="457200" rtl="0" algn="l">
              <a:spcBef>
                <a:spcPts val="0"/>
              </a:spcBef>
              <a:spcAft>
                <a:spcPts val="0"/>
              </a:spcAft>
              <a:buSzPts val="1800"/>
              <a:buChar char="●"/>
            </a:pPr>
            <a:r>
              <a:rPr lang="en"/>
              <a:t>Data Types</a:t>
            </a:r>
            <a:endParaRPr/>
          </a:p>
          <a:p>
            <a:pPr indent="-317500" lvl="1" marL="914400" rtl="0" algn="l">
              <a:spcBef>
                <a:spcPts val="0"/>
              </a:spcBef>
              <a:spcAft>
                <a:spcPts val="0"/>
              </a:spcAft>
              <a:buSzPts val="1400"/>
              <a:buChar char="○"/>
            </a:pPr>
            <a:r>
              <a:rPr lang="en"/>
              <a:t>Numeric / Integer</a:t>
            </a:r>
            <a:endParaRPr/>
          </a:p>
          <a:p>
            <a:pPr indent="-317500" lvl="1" marL="914400" rtl="0" algn="l">
              <a:spcBef>
                <a:spcPts val="0"/>
              </a:spcBef>
              <a:spcAft>
                <a:spcPts val="0"/>
              </a:spcAft>
              <a:buSzPts val="1400"/>
              <a:buChar char="○"/>
            </a:pPr>
            <a:r>
              <a:rPr lang="en"/>
              <a:t>Categorical (Factors): varying degrees of levels</a:t>
            </a:r>
            <a:endParaRPr/>
          </a:p>
          <a:p>
            <a:pPr indent="-317500" lvl="1" marL="914400" rtl="0" algn="l">
              <a:spcBef>
                <a:spcPts val="0"/>
              </a:spcBef>
              <a:spcAft>
                <a:spcPts val="0"/>
              </a:spcAft>
              <a:buSzPts val="1400"/>
              <a:buChar char="○"/>
            </a:pPr>
            <a:r>
              <a:rPr lang="en"/>
              <a:t>Character: Days of the week variables (text)</a:t>
            </a:r>
            <a:endParaRPr/>
          </a:p>
          <a:p>
            <a:pPr indent="-317500" lvl="1" marL="914400" rtl="0" algn="l">
              <a:spcBef>
                <a:spcPts val="0"/>
              </a:spcBef>
              <a:spcAft>
                <a:spcPts val="0"/>
              </a:spcAft>
              <a:buSzPts val="1400"/>
              <a:buChar char="○"/>
            </a:pPr>
            <a:r>
              <a:rPr lang="en"/>
              <a:t>Temporal: Dates (range of data: 1/1/2013 - 12/15/2013)</a:t>
            </a:r>
            <a:endParaRPr/>
          </a:p>
        </p:txBody>
      </p:sp>
      <p:sp>
        <p:nvSpPr>
          <p:cNvPr id="124" name="Google Shape;124;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Overview</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Pre-Processing</a:t>
            </a:r>
            <a:endParaRPr/>
          </a:p>
        </p:txBody>
      </p:sp>
      <p:sp>
        <p:nvSpPr>
          <p:cNvPr id="130" name="Google Shape;130;p1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Missing values were replaced with 0s</a:t>
            </a:r>
            <a:endParaRPr sz="2200"/>
          </a:p>
          <a:p>
            <a:pPr indent="-342900" lvl="1" marL="914400" rtl="0" algn="l">
              <a:spcBef>
                <a:spcPts val="0"/>
              </a:spcBef>
              <a:spcAft>
                <a:spcPts val="0"/>
              </a:spcAft>
              <a:buSzPts val="1800"/>
              <a:buChar char="○"/>
            </a:pPr>
            <a:r>
              <a:rPr lang="en" sz="1800"/>
              <a:t>Not ideal, could use imputation</a:t>
            </a:r>
            <a:endParaRPr sz="1800"/>
          </a:p>
          <a:p>
            <a:pPr indent="-368300" lvl="0" marL="457200" rtl="0" algn="l">
              <a:spcBef>
                <a:spcPts val="0"/>
              </a:spcBef>
              <a:spcAft>
                <a:spcPts val="0"/>
              </a:spcAft>
              <a:buSzPts val="2200"/>
              <a:buChar char="●"/>
            </a:pPr>
            <a:r>
              <a:rPr lang="en" sz="2200"/>
              <a:t>Changed some of the numerical variables to factors</a:t>
            </a:r>
            <a:endParaRPr sz="2200"/>
          </a:p>
          <a:p>
            <a:pPr indent="-342900" lvl="1" marL="914400" rtl="0" algn="l">
              <a:spcBef>
                <a:spcPts val="0"/>
              </a:spcBef>
              <a:spcAft>
                <a:spcPts val="0"/>
              </a:spcAft>
              <a:buSzPts val="1800"/>
              <a:buChar char="○"/>
            </a:pPr>
            <a:r>
              <a:rPr lang="en" sz="1800"/>
              <a:t>Certain predictors were still treated as numeric despite it being categorical</a:t>
            </a:r>
            <a:endParaRPr sz="1800"/>
          </a:p>
          <a:p>
            <a:pPr indent="-368300" lvl="0" marL="457200" rtl="0" algn="l">
              <a:spcBef>
                <a:spcPts val="0"/>
              </a:spcBef>
              <a:spcAft>
                <a:spcPts val="0"/>
              </a:spcAft>
              <a:buSzPts val="2200"/>
              <a:buChar char="●"/>
            </a:pPr>
            <a:r>
              <a:rPr lang="en" sz="2200"/>
              <a:t>Converted date to two variables, time and day of the week</a:t>
            </a:r>
            <a:endParaRPr sz="2200"/>
          </a:p>
          <a:p>
            <a:pPr indent="-368300" lvl="0" marL="457200" rtl="0" algn="l">
              <a:spcBef>
                <a:spcPts val="0"/>
              </a:spcBef>
              <a:spcAft>
                <a:spcPts val="0"/>
              </a:spcAft>
              <a:buSzPts val="2200"/>
              <a:buChar char="●"/>
            </a:pPr>
            <a:r>
              <a:rPr lang="en" sz="2200"/>
              <a:t>Calculated trip length using the gps data</a:t>
            </a:r>
            <a:endParaRPr sz="2200"/>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9"/>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KNN</a:t>
            </a:r>
            <a:endParaRPr b="1"/>
          </a:p>
          <a:p>
            <a:pPr indent="-317500" lvl="1" marL="914400" rtl="0" algn="l">
              <a:spcBef>
                <a:spcPts val="0"/>
              </a:spcBef>
              <a:spcAft>
                <a:spcPts val="0"/>
              </a:spcAft>
              <a:buSzPts val="1400"/>
              <a:buChar char="○"/>
            </a:pPr>
            <a:r>
              <a:rPr b="1" lang="en"/>
              <a:t>Rationale:</a:t>
            </a:r>
            <a:r>
              <a:rPr lang="en"/>
              <a:t> Effective in scenarios where the decision boundary is irregular.</a:t>
            </a:r>
            <a:endParaRPr b="1"/>
          </a:p>
          <a:p>
            <a:pPr indent="-342900" lvl="0" marL="457200" rtl="0" algn="l">
              <a:spcBef>
                <a:spcPts val="0"/>
              </a:spcBef>
              <a:spcAft>
                <a:spcPts val="0"/>
              </a:spcAft>
              <a:buSzPts val="1800"/>
              <a:buChar char="●"/>
            </a:pPr>
            <a:r>
              <a:rPr b="1" lang="en"/>
              <a:t>Decision Tree / Random Forest</a:t>
            </a:r>
            <a:endParaRPr b="1"/>
          </a:p>
          <a:p>
            <a:pPr indent="-317500" lvl="1" marL="914400" rtl="0" algn="l">
              <a:spcBef>
                <a:spcPts val="0"/>
              </a:spcBef>
              <a:spcAft>
                <a:spcPts val="0"/>
              </a:spcAft>
              <a:buSzPts val="1400"/>
              <a:buChar char="○"/>
            </a:pPr>
            <a:r>
              <a:rPr b="1" lang="en"/>
              <a:t>Rationale:</a:t>
            </a:r>
            <a:r>
              <a:rPr lang="en"/>
              <a:t> Capture non-linear relationships without variable transformation. Robust and simple interpretation.</a:t>
            </a:r>
            <a:endParaRPr/>
          </a:p>
          <a:p>
            <a:pPr indent="-342900" lvl="0" marL="457200" rtl="0" algn="l">
              <a:spcBef>
                <a:spcPts val="0"/>
              </a:spcBef>
              <a:spcAft>
                <a:spcPts val="0"/>
              </a:spcAft>
              <a:buSzPts val="1800"/>
              <a:buChar char="●"/>
            </a:pPr>
            <a:r>
              <a:rPr b="1" lang="en"/>
              <a:t>Logistic Regression</a:t>
            </a:r>
            <a:endParaRPr b="1"/>
          </a:p>
          <a:p>
            <a:pPr indent="-317500" lvl="1" marL="914400" rtl="0" algn="l">
              <a:spcBef>
                <a:spcPts val="0"/>
              </a:spcBef>
              <a:spcAft>
                <a:spcPts val="0"/>
              </a:spcAft>
              <a:buSzPts val="1400"/>
              <a:buChar char="○"/>
            </a:pPr>
            <a:r>
              <a:rPr b="1" lang="en"/>
              <a:t>Rationale:</a:t>
            </a:r>
            <a:r>
              <a:rPr lang="en"/>
              <a:t> Insights into influence of various features on the probability of cancellations. Easy interpretability of model coefficients.</a:t>
            </a:r>
            <a:endParaRPr/>
          </a:p>
          <a:p>
            <a:pPr indent="-342900" lvl="0" marL="457200" rtl="0" algn="l">
              <a:spcBef>
                <a:spcPts val="0"/>
              </a:spcBef>
              <a:spcAft>
                <a:spcPts val="0"/>
              </a:spcAft>
              <a:buSzPts val="1800"/>
              <a:buChar char="●"/>
            </a:pPr>
            <a:r>
              <a:rPr b="1" lang="en"/>
              <a:t>Ensemble</a:t>
            </a:r>
            <a:endParaRPr b="1"/>
          </a:p>
          <a:p>
            <a:pPr indent="-317500" lvl="1" marL="914400" rtl="0" algn="l">
              <a:spcBef>
                <a:spcPts val="0"/>
              </a:spcBef>
              <a:spcAft>
                <a:spcPts val="0"/>
              </a:spcAft>
              <a:buSzPts val="1400"/>
              <a:buChar char="○"/>
            </a:pPr>
            <a:r>
              <a:rPr b="1" lang="en"/>
              <a:t>Rationale:</a:t>
            </a:r>
            <a:r>
              <a:rPr lang="en"/>
              <a:t> leverage the strengths and mitigate the weaknesses of individual models.</a:t>
            </a:r>
            <a:endParaRPr/>
          </a:p>
          <a:p>
            <a:pPr indent="0" lvl="0" marL="0" rtl="0" algn="l">
              <a:spcBef>
                <a:spcPts val="1600"/>
              </a:spcBef>
              <a:spcAft>
                <a:spcPts val="1600"/>
              </a:spcAft>
              <a:buNone/>
            </a:pPr>
            <a:r>
              <a:t/>
            </a:r>
            <a:endParaRPr/>
          </a:p>
        </p:txBody>
      </p:sp>
      <p:sp>
        <p:nvSpPr>
          <p:cNvPr id="136" name="Google Shape;136;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Analytical Tools &amp; Methods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0"/>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Textbook Models</a:t>
            </a:r>
            <a:endParaRPr/>
          </a:p>
        </p:txBody>
      </p:sp>
      <p:sp>
        <p:nvSpPr>
          <p:cNvPr id="142" name="Google Shape;142;p20"/>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Performance</a:t>
            </a:r>
            <a:endParaRPr/>
          </a:p>
        </p:txBody>
      </p:sp>
      <p:graphicFrame>
        <p:nvGraphicFramePr>
          <p:cNvPr id="143" name="Google Shape;143;p20"/>
          <p:cNvGraphicFramePr/>
          <p:nvPr/>
        </p:nvGraphicFramePr>
        <p:xfrm>
          <a:off x="4735000" y="381225"/>
          <a:ext cx="3000000" cy="3000000"/>
        </p:xfrm>
        <a:graphic>
          <a:graphicData uri="http://schemas.openxmlformats.org/drawingml/2006/table">
            <a:tbl>
              <a:tblPr>
                <a:noFill/>
                <a:tableStyleId>{D3F023CF-2260-41B6-8D99-10E3007A56CF}</a:tableStyleId>
              </a:tblPr>
              <a:tblGrid>
                <a:gridCol w="972375"/>
                <a:gridCol w="958850"/>
                <a:gridCol w="665275"/>
                <a:gridCol w="855050"/>
                <a:gridCol w="852350"/>
              </a:tblGrid>
              <a:tr h="730175">
                <a:tc>
                  <a:txBody>
                    <a:bodyPr/>
                    <a:lstStyle/>
                    <a:p>
                      <a:pPr indent="0" lvl="0" marL="0" rtl="0" algn="l">
                        <a:spcBef>
                          <a:spcPts val="0"/>
                        </a:spcBef>
                        <a:spcAft>
                          <a:spcPts val="0"/>
                        </a:spcAft>
                        <a:buNone/>
                      </a:pPr>
                      <a:r>
                        <a:rPr b="1" lang="en" sz="1300" u="sng">
                          <a:solidFill>
                            <a:schemeClr val="lt1"/>
                          </a:solidFill>
                        </a:rPr>
                        <a:t>Model</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b="1" lang="en" sz="1300" u="sng">
                          <a:solidFill>
                            <a:schemeClr val="lt1"/>
                          </a:solidFill>
                        </a:rPr>
                        <a:t>Accuracy</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b="1" lang="en" sz="1300" u="sng">
                          <a:solidFill>
                            <a:schemeClr val="lt1"/>
                          </a:solidFill>
                        </a:rPr>
                        <a:t>AUC</a:t>
                      </a:r>
                      <a:endParaRPr b="1" sz="1300" u="sng">
                        <a:solidFill>
                          <a:schemeClr val="lt1"/>
                        </a:solidFill>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b="1" lang="en" u="sng">
                          <a:solidFill>
                            <a:schemeClr val="lt1"/>
                          </a:solidFill>
                        </a:rPr>
                        <a:t>Specifi.</a:t>
                      </a:r>
                      <a:endParaRPr b="1" u="sng">
                        <a:solidFill>
                          <a:schemeClr val="lt1"/>
                        </a:solidFill>
                      </a:endParaRPr>
                    </a:p>
                    <a:p>
                      <a:pPr indent="0" lvl="0" marL="0" rtl="0" algn="l">
                        <a:spcBef>
                          <a:spcPts val="0"/>
                        </a:spcBef>
                        <a:spcAft>
                          <a:spcPts val="0"/>
                        </a:spcAft>
                        <a:buNone/>
                      </a:pPr>
                      <a:r>
                        <a:rPr b="1" lang="en" u="sng">
                          <a:solidFill>
                            <a:schemeClr val="lt1"/>
                          </a:solidFill>
                        </a:rPr>
                        <a:t>FN Rate</a:t>
                      </a:r>
                      <a:endParaRPr b="1" u="sng">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sz="1300" u="sng">
                          <a:solidFill>
                            <a:schemeClr val="lt1"/>
                          </a:solidFill>
                        </a:rPr>
                        <a:t>Sensitiv. TP Rate</a:t>
                      </a:r>
                      <a:endParaRPr b="1" sz="1300" u="sng">
                        <a:solidFill>
                          <a:schemeClr val="lt1"/>
                        </a:solidFill>
                      </a:endParaRPr>
                    </a:p>
                    <a:p>
                      <a:pPr indent="0" lvl="0" marL="0" rtl="0" algn="l">
                        <a:spcBef>
                          <a:spcPts val="0"/>
                        </a:spcBef>
                        <a:spcAft>
                          <a:spcPts val="0"/>
                        </a:spcAft>
                        <a:buNone/>
                      </a:pPr>
                      <a:r>
                        <a:t/>
                      </a:r>
                      <a:endParaRPr b="1" u="sng">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29775">
                <a:tc>
                  <a:txBody>
                    <a:bodyPr/>
                    <a:lstStyle/>
                    <a:p>
                      <a:pPr indent="0" lvl="0" marL="0" rtl="0" algn="l">
                        <a:spcBef>
                          <a:spcPts val="0"/>
                        </a:spcBef>
                        <a:spcAft>
                          <a:spcPts val="0"/>
                        </a:spcAft>
                        <a:buNone/>
                      </a:pPr>
                      <a:r>
                        <a:rPr b="1" lang="en" sz="1300" u="sng">
                          <a:solidFill>
                            <a:schemeClr val="lt1"/>
                          </a:solidFill>
                        </a:rPr>
                        <a:t>KNN</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0.92</a:t>
                      </a:r>
                      <a:r>
                        <a:rPr lang="en" sz="1200">
                          <a:solidFill>
                            <a:schemeClr val="lt1"/>
                          </a:solidFill>
                        </a:rPr>
                        <a:t>52</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0.6044</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0.6689</a:t>
                      </a:r>
                      <a:r>
                        <a:rPr b="1" lang="en" sz="1200">
                          <a:solidFill>
                            <a:schemeClr val="lt1"/>
                          </a:solidFill>
                        </a:rPr>
                        <a:t>%</a:t>
                      </a:r>
                      <a:endParaRPr b="1" sz="1200">
                        <a:solidFill>
                          <a:schemeClr val="lt1"/>
                        </a:solidFill>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sz="1200">
                          <a:solidFill>
                            <a:schemeClr val="lt1"/>
                          </a:solidFill>
                        </a:rPr>
                        <a:t>99.94%</a:t>
                      </a:r>
                      <a:endParaRPr sz="1200">
                        <a:solidFill>
                          <a:schemeClr val="lt1"/>
                        </a:solidFill>
                      </a:endParaRPr>
                    </a:p>
                  </a:txBody>
                  <a:tcPr marT="91425" marB="91425" marR="91425" marL="91425">
                    <a:lnT cap="flat" cmpd="sng" w="9525">
                      <a:solidFill>
                        <a:srgbClr val="9E9E9E"/>
                      </a:solidFill>
                      <a:prstDash val="solid"/>
                      <a:round/>
                      <a:headEnd len="sm" w="sm" type="none"/>
                      <a:tailEnd len="sm" w="sm" type="none"/>
                    </a:lnT>
                  </a:tcPr>
                </a:tc>
              </a:tr>
              <a:tr h="422450">
                <a:tc>
                  <a:txBody>
                    <a:bodyPr/>
                    <a:lstStyle/>
                    <a:p>
                      <a:pPr indent="0" lvl="0" marL="0" rtl="0" algn="l">
                        <a:spcBef>
                          <a:spcPts val="0"/>
                        </a:spcBef>
                        <a:spcAft>
                          <a:spcPts val="0"/>
                        </a:spcAft>
                        <a:buNone/>
                      </a:pPr>
                      <a:r>
                        <a:rPr b="1" lang="en" sz="1300" u="sng">
                          <a:solidFill>
                            <a:schemeClr val="lt1"/>
                          </a:solidFill>
                        </a:rPr>
                        <a:t>XGBoost</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0.9202</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0.7901</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10.70%</a:t>
                      </a:r>
                      <a:endParaRPr b="1"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98.59%</a:t>
                      </a:r>
                      <a:endParaRPr sz="1200">
                        <a:solidFill>
                          <a:schemeClr val="lt1"/>
                        </a:solidFill>
                      </a:endParaRPr>
                    </a:p>
                  </a:txBody>
                  <a:tcPr marT="91425" marB="91425" marR="91425" marL="91425"/>
                </a:tc>
              </a:tr>
              <a:tr h="598275">
                <a:tc>
                  <a:txBody>
                    <a:bodyPr/>
                    <a:lstStyle/>
                    <a:p>
                      <a:pPr indent="0" lvl="0" marL="0" rtl="0" algn="l">
                        <a:spcBef>
                          <a:spcPts val="0"/>
                        </a:spcBef>
                        <a:spcAft>
                          <a:spcPts val="0"/>
                        </a:spcAft>
                        <a:buNone/>
                      </a:pPr>
                      <a:r>
                        <a:rPr b="1" lang="en" sz="1300" u="sng">
                          <a:solidFill>
                            <a:schemeClr val="lt1"/>
                          </a:solidFill>
                        </a:rPr>
                        <a:t>Random Forest</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0.9252</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0.6664</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0.00%</a:t>
                      </a:r>
                      <a:endParaRPr b="1"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100%</a:t>
                      </a:r>
                      <a:endParaRPr sz="1200">
                        <a:solidFill>
                          <a:schemeClr val="lt1"/>
                        </a:solidFill>
                      </a:endParaRPr>
                    </a:p>
                  </a:txBody>
                  <a:tcPr marT="91425" marB="91425" marR="91425" marL="91425"/>
                </a:tc>
              </a:tr>
              <a:tr h="634925">
                <a:tc>
                  <a:txBody>
                    <a:bodyPr/>
                    <a:lstStyle/>
                    <a:p>
                      <a:pPr indent="0" lvl="0" marL="0" rtl="0" algn="l">
                        <a:spcBef>
                          <a:spcPts val="0"/>
                        </a:spcBef>
                        <a:spcAft>
                          <a:spcPts val="0"/>
                        </a:spcAft>
                        <a:buNone/>
                      </a:pPr>
                      <a:r>
                        <a:rPr b="1" lang="en" sz="1300" u="sng">
                          <a:solidFill>
                            <a:schemeClr val="lt1"/>
                          </a:solidFill>
                        </a:rPr>
                        <a:t>Logistic Reg.</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0.137</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0.5755</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80.00</a:t>
                      </a:r>
                      <a:r>
                        <a:rPr b="1" lang="en" sz="1200">
                          <a:solidFill>
                            <a:schemeClr val="lt1"/>
                          </a:solidFill>
                        </a:rPr>
                        <a:t>%</a:t>
                      </a:r>
                      <a:endParaRPr b="1"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25.51%</a:t>
                      </a:r>
                      <a:endParaRPr sz="1200">
                        <a:solidFill>
                          <a:schemeClr val="lt1"/>
                        </a:solidFill>
                      </a:endParaRPr>
                    </a:p>
                  </a:txBody>
                  <a:tcPr marT="91425" marB="91425" marR="91425" marL="91425"/>
                </a:tc>
              </a:tr>
              <a:tr h="503025">
                <a:tc>
                  <a:txBody>
                    <a:bodyPr/>
                    <a:lstStyle/>
                    <a:p>
                      <a:pPr indent="0" lvl="0" marL="0" rtl="0" algn="l">
                        <a:spcBef>
                          <a:spcPts val="0"/>
                        </a:spcBef>
                        <a:spcAft>
                          <a:spcPts val="0"/>
                        </a:spcAft>
                        <a:buNone/>
                      </a:pPr>
                      <a:r>
                        <a:rPr b="1" lang="en" sz="1300" u="sng">
                          <a:solidFill>
                            <a:schemeClr val="lt1"/>
                          </a:solidFill>
                        </a:rPr>
                        <a:t>Ensemble</a:t>
                      </a:r>
                      <a:endParaRPr b="1" sz="1300" u="sng">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0.9292</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0.8862</a:t>
                      </a:r>
                      <a:endParaRPr sz="1200">
                        <a:solidFill>
                          <a:schemeClr val="lt1"/>
                        </a:solidFill>
                      </a:endParaRPr>
                    </a:p>
                  </a:txBody>
                  <a:tcPr marT="91425" marB="91425" marR="91425" marL="91425"/>
                </a:tc>
                <a:tc>
                  <a:txBody>
                    <a:bodyPr/>
                    <a:lstStyle/>
                    <a:p>
                      <a:pPr indent="0" lvl="0" marL="0" rtl="0" algn="l">
                        <a:spcBef>
                          <a:spcPts val="0"/>
                        </a:spcBef>
                        <a:spcAft>
                          <a:spcPts val="0"/>
                        </a:spcAft>
                        <a:buNone/>
                      </a:pPr>
                      <a:r>
                        <a:rPr b="1" lang="en" sz="1200">
                          <a:solidFill>
                            <a:schemeClr val="lt1"/>
                          </a:solidFill>
                        </a:rPr>
                        <a:t>1.049%</a:t>
                      </a:r>
                      <a:endParaRPr b="1" sz="1200">
                        <a:solidFill>
                          <a:schemeClr val="lt1"/>
                        </a:solidFill>
                      </a:endParaRPr>
                    </a:p>
                  </a:txBody>
                  <a:tcPr marT="91425" marB="91425" marR="91425" marL="91425"/>
                </a:tc>
                <a:tc>
                  <a:txBody>
                    <a:bodyPr/>
                    <a:lstStyle/>
                    <a:p>
                      <a:pPr indent="0" lvl="0" marL="0" rtl="0" algn="l">
                        <a:spcBef>
                          <a:spcPts val="0"/>
                        </a:spcBef>
                        <a:spcAft>
                          <a:spcPts val="0"/>
                        </a:spcAft>
                        <a:buNone/>
                      </a:pPr>
                      <a:r>
                        <a:rPr lang="en" sz="1200">
                          <a:solidFill>
                            <a:schemeClr val="lt1"/>
                          </a:solidFill>
                        </a:rPr>
                        <a:t>100.00%</a:t>
                      </a:r>
                      <a:endParaRPr sz="1200">
                        <a:solidFill>
                          <a:schemeClr val="lt1"/>
                        </a:solidFill>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Issues</a:t>
            </a:r>
            <a:endParaRPr/>
          </a:p>
        </p:txBody>
      </p:sp>
      <p:sp>
        <p:nvSpPr>
          <p:cNvPr id="149" name="Google Shape;149;p21"/>
          <p:cNvSpPr txBox="1"/>
          <p:nvPr>
            <p:ph idx="1" type="body"/>
          </p:nvPr>
        </p:nvSpPr>
        <p:spPr>
          <a:xfrm>
            <a:off x="311700" y="1229875"/>
            <a:ext cx="46287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training data set is unbalanced leading to poor model performance</a:t>
            </a:r>
            <a:endParaRPr/>
          </a:p>
          <a:p>
            <a:pPr indent="-342900" lvl="0" marL="457200" rtl="0" algn="l">
              <a:spcBef>
                <a:spcPts val="0"/>
              </a:spcBef>
              <a:spcAft>
                <a:spcPts val="0"/>
              </a:spcAft>
              <a:buSzPts val="1800"/>
              <a:buChar char="●"/>
            </a:pPr>
            <a:r>
              <a:rPr lang="en"/>
              <a:t>Most variables are factors but are used as numeric predictors</a:t>
            </a:r>
            <a:endParaRPr/>
          </a:p>
          <a:p>
            <a:pPr indent="-342900" lvl="0" marL="457200" rtl="0" algn="l">
              <a:spcBef>
                <a:spcPts val="0"/>
              </a:spcBef>
              <a:spcAft>
                <a:spcPts val="0"/>
              </a:spcAft>
              <a:buSzPts val="1800"/>
              <a:buChar char="●"/>
            </a:pPr>
            <a:r>
              <a:rPr lang="en"/>
              <a:t>Most models predict that all rides are not cancelled</a:t>
            </a:r>
            <a:endParaRPr/>
          </a:p>
        </p:txBody>
      </p:sp>
      <p:pic>
        <p:nvPicPr>
          <p:cNvPr id="150" name="Google Shape;150;p21"/>
          <p:cNvPicPr preferRelativeResize="0"/>
          <p:nvPr/>
        </p:nvPicPr>
        <p:blipFill>
          <a:blip r:embed="rId3">
            <a:alphaModFix/>
          </a:blip>
          <a:stretch>
            <a:fillRect/>
          </a:stretch>
        </p:blipFill>
        <p:spPr>
          <a:xfrm>
            <a:off x="5046663" y="1135063"/>
            <a:ext cx="3952875" cy="3000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